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sldIdLst>
    <p:sldId id="263" r:id="rId2"/>
    <p:sldId id="367" r:id="rId3"/>
    <p:sldId id="365" r:id="rId4"/>
    <p:sldId id="264" r:id="rId5"/>
    <p:sldId id="279" r:id="rId6"/>
    <p:sldId id="402" r:id="rId7"/>
    <p:sldId id="428" r:id="rId8"/>
    <p:sldId id="432" r:id="rId9"/>
    <p:sldId id="431" r:id="rId10"/>
    <p:sldId id="422" r:id="rId11"/>
    <p:sldId id="423" r:id="rId12"/>
    <p:sldId id="429" r:id="rId13"/>
    <p:sldId id="433" r:id="rId14"/>
    <p:sldId id="427" r:id="rId15"/>
    <p:sldId id="434" r:id="rId16"/>
    <p:sldId id="426" r:id="rId17"/>
    <p:sldId id="403" r:id="rId18"/>
    <p:sldId id="404" r:id="rId19"/>
    <p:sldId id="430" r:id="rId20"/>
    <p:sldId id="435" r:id="rId21"/>
    <p:sldId id="394" r:id="rId22"/>
    <p:sldId id="395" r:id="rId23"/>
    <p:sldId id="396" r:id="rId24"/>
    <p:sldId id="420" r:id="rId25"/>
    <p:sldId id="42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00" autoAdjust="0"/>
    <p:restoredTop sz="94569" autoAdjust="0"/>
  </p:normalViewPr>
  <p:slideViewPr>
    <p:cSldViewPr snapToGrid="0" snapToObjects="1">
      <p:cViewPr varScale="1">
        <p:scale>
          <a:sx n="104" d="100"/>
          <a:sy n="104" d="100"/>
        </p:scale>
        <p:origin x="-688" y="-112"/>
      </p:cViewPr>
      <p:guideLst>
        <p:guide orient="horz" pos="2160"/>
        <p:guide pos="2880"/>
      </p:guideLst>
    </p:cSldViewPr>
  </p:slideViewPr>
  <p:outlineViewPr>
    <p:cViewPr>
      <p:scale>
        <a:sx n="33" d="100"/>
        <a:sy n="33" d="100"/>
      </p:scale>
      <p:origin x="0" y="13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notesMaster" Target="notesMasters/notes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9B077-E022-704C-89B8-B14CC3E8810E}" type="datetimeFigureOut">
              <a:rPr lang="en-US" smtClean="0"/>
              <a:pPr/>
              <a:t>3/3/12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5B983D-89D1-FC43-9F51-2436FD59BD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313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7245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3076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1660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5985C-009C-EA44-9172-91F3F2A7A101}" type="datetimeFigureOut">
              <a:rPr lang="en-US" smtClean="0"/>
              <a:pPr/>
              <a:t>3/3/12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8604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45985C-009C-EA44-9172-91F3F2A7A101}" type="datetimeFigureOut">
              <a:rPr lang="en-US" smtClean="0"/>
              <a:pPr/>
              <a:t>3/3/12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6296575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45985C-009C-EA44-9172-91F3F2A7A101}" type="datetimeFigureOut">
              <a:rPr lang="en-US" smtClean="0"/>
              <a:pPr/>
              <a:t>3/3/12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2591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45985C-009C-EA44-9172-91F3F2A7A101}" type="datetimeFigureOut">
              <a:rPr lang="en-US" smtClean="0"/>
              <a:pPr/>
              <a:t>3/3/12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8070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5985C-009C-EA44-9172-91F3F2A7A101}" type="datetimeFigureOut">
              <a:rPr lang="en-US" smtClean="0"/>
              <a:pPr/>
              <a:t>3/3/12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3469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5696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4901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5985C-009C-EA44-9172-91F3F2A7A101}" type="datetimeFigureOut">
              <a:rPr lang="en-US" smtClean="0"/>
              <a:pPr/>
              <a:t>3/3/12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9081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trails-9.org/index.php?page=home" TargetMode="External"/><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trails-9.org/session/6028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CXFEBbPIEOI"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icewiki.inf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hyperlink" Target="http://www.morainevalley.edu/infolitsummi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U2AG07BOegw" TargetMode="External"/><Relationship Id="rId3"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endParaRPr lang="en-US" dirty="0" smtClean="0"/>
          </a:p>
          <a:p>
            <a:r>
              <a:rPr lang="en-US" dirty="0" smtClean="0"/>
              <a:t>March 5, </a:t>
            </a:r>
            <a:r>
              <a:rPr lang="en-US" dirty="0" smtClean="0"/>
              <a:t>2012</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815281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3" name="Content Placeholder 2"/>
          <p:cNvSpPr>
            <a:spLocks noGrp="1"/>
          </p:cNvSpPr>
          <p:nvPr>
            <p:ph idx="1"/>
          </p:nvPr>
        </p:nvSpPr>
        <p:spPr/>
        <p:txBody>
          <a:bodyPr>
            <a:normAutofit lnSpcReduction="10000"/>
          </a:bodyPr>
          <a:lstStyle/>
          <a:p>
            <a:pPr>
              <a:buFont typeface="Wingdings" charset="2"/>
              <a:buChar char="ü"/>
            </a:pPr>
            <a:r>
              <a:rPr lang="en-US" dirty="0" smtClean="0"/>
              <a:t>Defining Information Literacy</a:t>
            </a:r>
          </a:p>
          <a:p>
            <a:pPr>
              <a:buFont typeface="Wingdings" charset="2"/>
              <a:buChar char="ü"/>
            </a:pPr>
            <a:r>
              <a:rPr lang="en-US" dirty="0" smtClean="0"/>
              <a:t>Standards and Skills</a:t>
            </a:r>
          </a:p>
          <a:p>
            <a:pPr>
              <a:buFont typeface="Wingdings" charset="2"/>
              <a:buChar char="ü"/>
            </a:pPr>
            <a:r>
              <a:rPr lang="en-US" dirty="0" smtClean="0"/>
              <a:t>Research/Process Models</a:t>
            </a:r>
          </a:p>
          <a:p>
            <a:pPr>
              <a:buFont typeface="Wingdings" charset="2"/>
              <a:buChar char="ü"/>
            </a:pPr>
            <a:r>
              <a:rPr lang="en-US" dirty="0" smtClean="0"/>
              <a:t>Curriculum </a:t>
            </a:r>
            <a:r>
              <a:rPr lang="en-US" dirty="0" smtClean="0"/>
              <a:t>Mapping</a:t>
            </a:r>
          </a:p>
          <a:p>
            <a:pPr>
              <a:buFont typeface="Wingdings" charset="2"/>
              <a:buChar char="ü"/>
            </a:pPr>
            <a:r>
              <a:rPr lang="en-US" dirty="0" smtClean="0"/>
              <a:t>Evaluation</a:t>
            </a:r>
            <a:endParaRPr lang="en-US" dirty="0" smtClean="0"/>
          </a:p>
          <a:p>
            <a:r>
              <a:rPr lang="en-US" dirty="0" smtClean="0"/>
              <a:t>Technologies </a:t>
            </a:r>
            <a:r>
              <a:rPr lang="en-US" dirty="0" smtClean="0"/>
              <a:t>that assist Information </a:t>
            </a:r>
            <a:r>
              <a:rPr lang="en-US" dirty="0" smtClean="0"/>
              <a:t>Literacy</a:t>
            </a:r>
          </a:p>
          <a:p>
            <a:r>
              <a:rPr lang="en-US" dirty="0" smtClean="0"/>
              <a:t>Collaboration</a:t>
            </a:r>
            <a:endParaRPr lang="en-US" dirty="0" smtClean="0"/>
          </a:p>
          <a:p>
            <a:r>
              <a:rPr lang="en-US" dirty="0" smtClean="0"/>
              <a:t>Evangelize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16008825"/>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Assessment</a:t>
            </a:r>
            <a:endParaRPr lang="en-US" dirty="0"/>
          </a:p>
        </p:txBody>
      </p:sp>
      <p:sp>
        <p:nvSpPr>
          <p:cNvPr id="3" name="Content Placeholder 2"/>
          <p:cNvSpPr>
            <a:spLocks noGrp="1"/>
          </p:cNvSpPr>
          <p:nvPr>
            <p:ph idx="1"/>
          </p:nvPr>
        </p:nvSpPr>
        <p:spPr/>
        <p:txBody>
          <a:bodyPr/>
          <a:lstStyle/>
          <a:p>
            <a:r>
              <a:rPr lang="en-US" dirty="0" smtClean="0"/>
              <a:t>Evaluate your work on the</a:t>
            </a:r>
            <a:r>
              <a:rPr lang="en-US" dirty="0" smtClean="0"/>
              <a:t> Information Literacy lesson</a:t>
            </a:r>
            <a:endParaRPr lang="en-US" dirty="0" smtClean="0"/>
          </a:p>
          <a:p>
            <a:r>
              <a:rPr lang="en-US" dirty="0" smtClean="0"/>
              <a:t>What was the best part of the lesson?</a:t>
            </a:r>
          </a:p>
          <a:p>
            <a:r>
              <a:rPr lang="en-US" dirty="0" smtClean="0"/>
              <a:t>What things did you struggle with?</a:t>
            </a:r>
          </a:p>
          <a:p>
            <a:r>
              <a:rPr lang="en-US" dirty="0" smtClean="0"/>
              <a:t>Do you feel this represents your best effort?</a:t>
            </a:r>
          </a:p>
          <a:p>
            <a:r>
              <a:rPr lang="en-US" dirty="0" smtClean="0"/>
              <a:t>What might you do differently next time?</a:t>
            </a:r>
          </a:p>
          <a:p>
            <a:r>
              <a:rPr lang="en-US" dirty="0" smtClean="0"/>
              <a:t>Where do you go from here?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Grading This</a:t>
            </a:r>
            <a:endParaRPr lang="en-US" dirty="0"/>
          </a:p>
        </p:txBody>
      </p:sp>
      <p:sp>
        <p:nvSpPr>
          <p:cNvPr id="3" name="Content Placeholder 2"/>
          <p:cNvSpPr>
            <a:spLocks noGrp="1"/>
          </p:cNvSpPr>
          <p:nvPr>
            <p:ph idx="1"/>
          </p:nvPr>
        </p:nvSpPr>
        <p:spPr>
          <a:xfrm>
            <a:off x="457200" y="1600201"/>
            <a:ext cx="8229600" cy="1855512"/>
          </a:xfrm>
        </p:spPr>
        <p:txBody>
          <a:bodyPr/>
          <a:lstStyle/>
          <a:p>
            <a:r>
              <a:rPr lang="en-US" dirty="0" smtClean="0"/>
              <a:t>W</a:t>
            </a:r>
            <a:r>
              <a:rPr lang="en-US" dirty="0" smtClean="0"/>
              <a:t>ho should see your responses?  Why?</a:t>
            </a:r>
            <a:endParaRPr lang="en-US" dirty="0"/>
          </a:p>
        </p:txBody>
      </p:sp>
      <p:pic>
        <p:nvPicPr>
          <p:cNvPr id="6" name="Picture 5"/>
          <p:cNvPicPr>
            <a:picLocks noChangeAspect="1"/>
          </p:cNvPicPr>
          <p:nvPr/>
        </p:nvPicPr>
        <p:blipFill>
          <a:blip r:embed="rId2"/>
          <a:stretch>
            <a:fillRect/>
          </a:stretch>
        </p:blipFill>
        <p:spPr>
          <a:xfrm>
            <a:off x="1923608" y="2491043"/>
            <a:ext cx="5322770" cy="269687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assess?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6061"/>
            <a:ext cx="8229600" cy="961021"/>
          </a:xfrm>
        </p:spPr>
        <p:txBody>
          <a:bodyPr>
            <a:normAutofit fontScale="77500" lnSpcReduction="20000"/>
          </a:bodyPr>
          <a:lstStyle/>
          <a:p>
            <a:endParaRPr lang="en-US" dirty="0" smtClean="0"/>
          </a:p>
          <a:p>
            <a:pPr algn="ctr">
              <a:buNone/>
            </a:pPr>
            <a:r>
              <a:rPr lang="en-US" sz="4400" dirty="0" smtClean="0"/>
              <a:t>What does Assessment look like?</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82097"/>
            <a:ext cx="8229600" cy="1143000"/>
          </a:xfrm>
        </p:spPr>
        <p:txBody>
          <a:bodyPr>
            <a:normAutofit fontScale="90000"/>
          </a:bodyPr>
          <a:lstStyle/>
          <a:p>
            <a:r>
              <a:rPr lang="en-US" dirty="0" smtClean="0"/>
              <a:t>How do we best assess a student’s information literacy?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a:t>
            </a:r>
            <a:br>
              <a:rPr lang="en-US" dirty="0" smtClean="0"/>
            </a:br>
            <a:r>
              <a:rPr lang="en-US" dirty="0" smtClean="0"/>
              <a:t>Purposes</a:t>
            </a:r>
            <a:endParaRPr lang="en-US" dirty="0"/>
          </a:p>
        </p:txBody>
      </p:sp>
      <p:sp>
        <p:nvSpPr>
          <p:cNvPr id="3" name="Content Placeholder 2"/>
          <p:cNvSpPr>
            <a:spLocks noGrp="1"/>
          </p:cNvSpPr>
          <p:nvPr>
            <p:ph idx="1"/>
          </p:nvPr>
        </p:nvSpPr>
        <p:spPr>
          <a:xfrm>
            <a:off x="457200" y="2874482"/>
            <a:ext cx="8229600" cy="1926404"/>
          </a:xfrm>
        </p:spPr>
        <p:txBody>
          <a:bodyPr/>
          <a:lstStyle/>
          <a:p>
            <a:r>
              <a:rPr lang="en-US" dirty="0" smtClean="0"/>
              <a:t>Diagnostic</a:t>
            </a:r>
          </a:p>
          <a:p>
            <a:r>
              <a:rPr lang="en-US" dirty="0" smtClean="0"/>
              <a:t>Formative</a:t>
            </a:r>
          </a:p>
          <a:p>
            <a:r>
              <a:rPr lang="en-US" dirty="0" smtClean="0"/>
              <a:t>Summative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TRAILS Preview</a:t>
            </a:r>
            <a:endParaRPr lang="en-US" dirty="0"/>
          </a:p>
        </p:txBody>
      </p:sp>
      <p:sp>
        <p:nvSpPr>
          <p:cNvPr id="3" name="Content Placeholder 2"/>
          <p:cNvSpPr>
            <a:spLocks noGrp="1"/>
          </p:cNvSpPr>
          <p:nvPr>
            <p:ph idx="1"/>
          </p:nvPr>
        </p:nvSpPr>
        <p:spPr>
          <a:xfrm>
            <a:off x="957906" y="2869584"/>
            <a:ext cx="7297645" cy="3797060"/>
          </a:xfrm>
        </p:spPr>
        <p:txBody>
          <a:bodyPr>
            <a:normAutofit fontScale="85000" lnSpcReduction="20000"/>
          </a:bodyPr>
          <a:lstStyle/>
          <a:p>
            <a:pPr>
              <a:buNone/>
            </a:pPr>
            <a:r>
              <a:rPr lang="en-US" b="1" i="1" dirty="0" smtClean="0"/>
              <a:t>	TRAILS is a knowledge assessment with multiple-choice questions targeting a variety of information literacy skills based on 3</a:t>
            </a:r>
            <a:r>
              <a:rPr lang="en-US" b="1" i="1" baseline="30000" dirty="0" smtClean="0"/>
              <a:t>rd</a:t>
            </a:r>
            <a:r>
              <a:rPr lang="en-US" b="1" i="1" dirty="0" smtClean="0"/>
              <a:t>, 6</a:t>
            </a:r>
            <a:r>
              <a:rPr lang="en-US" b="1" i="1" baseline="30000" dirty="0" smtClean="0"/>
              <a:t>th</a:t>
            </a:r>
            <a:r>
              <a:rPr lang="en-US" b="1" i="1" dirty="0" smtClean="0"/>
              <a:t>, 9</a:t>
            </a:r>
            <a:r>
              <a:rPr lang="en-US" b="1" i="1" baseline="30000" dirty="0" smtClean="0"/>
              <a:t>th</a:t>
            </a:r>
            <a:r>
              <a:rPr lang="en-US" b="1" i="1" dirty="0" smtClean="0"/>
              <a:t>, and 12</a:t>
            </a:r>
            <a:r>
              <a:rPr lang="en-US" b="1" i="1" baseline="30000" dirty="0" smtClean="0"/>
              <a:t>th</a:t>
            </a:r>
            <a:r>
              <a:rPr lang="en-US" b="1" i="1" dirty="0" smtClean="0"/>
              <a:t> grade standards. The assessment items are based on </a:t>
            </a:r>
          </a:p>
          <a:p>
            <a:pPr>
              <a:buNone/>
            </a:pPr>
            <a:endParaRPr lang="en-US" b="1" i="1" dirty="0" smtClean="0"/>
          </a:p>
          <a:p>
            <a:r>
              <a:rPr lang="en-US" b="1" i="1" dirty="0" smtClean="0"/>
              <a:t>Ohio Academic Content Standards</a:t>
            </a:r>
          </a:p>
          <a:p>
            <a:r>
              <a:rPr lang="en-US" b="1" i="1" dirty="0" smtClean="0"/>
              <a:t>American Association of School Librarians’ Information Power</a:t>
            </a:r>
          </a:p>
          <a:p>
            <a:r>
              <a:rPr lang="en-US" b="1" i="1" dirty="0" smtClean="0"/>
              <a:t>Standards for the 21</a:t>
            </a:r>
            <a:r>
              <a:rPr lang="en-US" b="1" i="1" baseline="30000" dirty="0" smtClean="0"/>
              <a:t>st</a:t>
            </a:r>
            <a:r>
              <a:rPr lang="en-US" b="1" i="1" dirty="0" smtClean="0"/>
              <a:t> Century Learner</a:t>
            </a:r>
          </a:p>
        </p:txBody>
      </p:sp>
      <p:pic>
        <p:nvPicPr>
          <p:cNvPr id="5" name="Picture 4"/>
          <p:cNvPicPr>
            <a:picLocks noChangeAspect="1"/>
          </p:cNvPicPr>
          <p:nvPr/>
        </p:nvPicPr>
        <p:blipFill>
          <a:blip r:embed="rId2"/>
          <a:stretch>
            <a:fillRect/>
          </a:stretch>
        </p:blipFill>
        <p:spPr>
          <a:xfrm>
            <a:off x="228600" y="1147834"/>
            <a:ext cx="8458200" cy="17526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TRAILS Preview</a:t>
            </a:r>
            <a:endParaRPr lang="en-US" dirty="0"/>
          </a:p>
        </p:txBody>
      </p:sp>
      <p:sp>
        <p:nvSpPr>
          <p:cNvPr id="3" name="Content Placeholder 2"/>
          <p:cNvSpPr>
            <a:spLocks noGrp="1"/>
          </p:cNvSpPr>
          <p:nvPr>
            <p:ph idx="1"/>
          </p:nvPr>
        </p:nvSpPr>
        <p:spPr>
          <a:xfrm>
            <a:off x="957906" y="2869584"/>
            <a:ext cx="7297645" cy="3797060"/>
          </a:xfrm>
        </p:spPr>
        <p:txBody>
          <a:bodyPr>
            <a:normAutofit/>
          </a:bodyPr>
          <a:lstStyle/>
          <a:p>
            <a:pPr>
              <a:buNone/>
            </a:pPr>
            <a:r>
              <a:rPr lang="en-US" b="1" i="1" dirty="0" smtClean="0"/>
              <a:t>	</a:t>
            </a:r>
            <a:r>
              <a:rPr lang="en-US" b="1" i="1" dirty="0" smtClean="0">
                <a:hlinkClick r:id="rId2"/>
              </a:rPr>
              <a:t>http://www.trails-9.org/index.php?page=home</a:t>
            </a:r>
            <a:endParaRPr lang="en-US" b="1" i="1" dirty="0" smtClean="0"/>
          </a:p>
          <a:p>
            <a:pPr>
              <a:buNone/>
            </a:pPr>
            <a:endParaRPr lang="en-US" b="1" i="1" dirty="0" smtClean="0"/>
          </a:p>
        </p:txBody>
      </p:sp>
      <p:pic>
        <p:nvPicPr>
          <p:cNvPr id="5" name="Picture 4"/>
          <p:cNvPicPr>
            <a:picLocks noChangeAspect="1"/>
          </p:cNvPicPr>
          <p:nvPr/>
        </p:nvPicPr>
        <p:blipFill>
          <a:blip r:embed="rId3"/>
          <a:stretch>
            <a:fillRect/>
          </a:stretch>
        </p:blipFill>
        <p:spPr>
          <a:xfrm>
            <a:off x="228600" y="1147834"/>
            <a:ext cx="8458200" cy="17526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r>
                        <a:rPr lang="en-US" dirty="0" smtClean="0"/>
                        <a:t>5918</a:t>
                      </a:r>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r>
                        <a:rPr lang="en-US" dirty="0" smtClean="0"/>
                        <a:t>6224</a:t>
                      </a:r>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r>
                        <a:rPr lang="en-US" dirty="0" smtClean="0"/>
                        <a:t>7213</a:t>
                      </a:r>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r>
                        <a:rPr lang="en-US" dirty="0" smtClean="0"/>
                        <a:t>5565</a:t>
                      </a:r>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r>
                        <a:rPr lang="en-US" dirty="0" smtClean="0"/>
                        <a:t>9446</a:t>
                      </a:r>
                      <a:endParaRPr lang="en-US" dirty="0"/>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r>
                        <a:rPr lang="en-US" dirty="0" smtClean="0"/>
                        <a:t>4439</a:t>
                      </a:r>
                      <a:endParaRPr lang="en-US" dirty="0"/>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r>
                        <a:rPr lang="en-US" dirty="0" smtClean="0"/>
                        <a:t>7579</a:t>
                      </a:r>
                      <a:endParaRPr lang="en-US" dirty="0"/>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r>
                        <a:rPr lang="en-US" dirty="0" smtClean="0"/>
                        <a:t>8265</a:t>
                      </a:r>
                      <a:endParaRPr lang="en-US" dirty="0"/>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r>
                        <a:rPr lang="en-US" dirty="0" smtClean="0"/>
                        <a:t>3535</a:t>
                      </a:r>
                      <a:endParaRPr lang="en-US" dirty="0"/>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r>
                        <a:rPr lang="en-US" dirty="0" smtClean="0"/>
                        <a:t>9197</a:t>
                      </a:r>
                      <a:endParaRPr lang="en-US" dirty="0"/>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r>
                        <a:rPr lang="en-US" dirty="0" smtClean="0"/>
                        <a:t>3395</a:t>
                      </a:r>
                      <a:endParaRPr lang="en-US" dirty="0"/>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r>
                        <a:rPr lang="en-US" dirty="0" smtClean="0"/>
                        <a:t>3499</a:t>
                      </a:r>
                      <a:endParaRPr lang="en-US" dirty="0"/>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r>
                        <a:rPr lang="en-US" dirty="0" smtClean="0"/>
                        <a:t>7518</a:t>
                      </a:r>
                      <a:endParaRPr lang="en-US" dirty="0"/>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r>
                        <a:rPr lang="en-US" dirty="0" smtClean="0"/>
                        <a:t>8291</a:t>
                      </a:r>
                      <a:endParaRPr lang="en-US" dirty="0"/>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r>
                        <a:rPr lang="en-US" dirty="0" smtClean="0"/>
                        <a:t>3739</a:t>
                      </a:r>
                      <a:endParaRPr lang="en-US" dirty="0"/>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r>
                        <a:rPr lang="en-US" dirty="0" smtClean="0"/>
                        <a:t>3583</a:t>
                      </a:r>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r>
                        <a:rPr lang="en-US" dirty="0" smtClean="0"/>
                        <a:t>2243</a:t>
                      </a:r>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r>
                        <a:rPr lang="en-US" dirty="0" smtClean="0"/>
                        <a:t>9734</a:t>
                      </a:r>
                      <a:endParaRPr lang="en-US" dirty="0"/>
                    </a:p>
                  </a:txBody>
                  <a:tcPr/>
                </a:tc>
              </a:tr>
            </a:tbl>
          </a:graphicData>
        </a:graphic>
      </p:graphicFrame>
      <p:sp>
        <p:nvSpPr>
          <p:cNvPr id="5" name="TextBox 4"/>
          <p:cNvSpPr txBox="1"/>
          <p:nvPr/>
        </p:nvSpPr>
        <p:spPr>
          <a:xfrm>
            <a:off x="2967602" y="1318785"/>
            <a:ext cx="5312374" cy="4154984"/>
          </a:xfrm>
          <a:prstGeom prst="rect">
            <a:avLst/>
          </a:prstGeom>
          <a:solidFill>
            <a:schemeClr val="accent1">
              <a:lumMod val="60000"/>
              <a:lumOff val="40000"/>
            </a:schemeClr>
          </a:solidFill>
        </p:spPr>
        <p:txBody>
          <a:bodyPr wrap="square" rtlCol="0">
            <a:spAutoFit/>
          </a:bodyPr>
          <a:lstStyle/>
          <a:p>
            <a:pPr algn="ctr"/>
            <a:r>
              <a:rPr lang="en-US" sz="2400" dirty="0" smtClean="0"/>
              <a:t>Go to the TRAILS link and input the number next to your name.  It should take you about 10 minutes to take the test. When you have finished click the green check.</a:t>
            </a:r>
          </a:p>
          <a:p>
            <a:pPr algn="ctr"/>
            <a:r>
              <a:rPr lang="en-US" sz="2400" dirty="0" smtClean="0">
                <a:hlinkClick r:id="rId2"/>
              </a:rPr>
              <a:t>http://www.trails-9.org/session/</a:t>
            </a:r>
            <a:r>
              <a:rPr lang="en-US" sz="2400" dirty="0" smtClean="0">
                <a:hlinkClick r:id="rId2"/>
              </a:rPr>
              <a:t>60286</a:t>
            </a:r>
            <a:r>
              <a:rPr lang="en-US" sz="2400" dirty="0" smtClean="0"/>
              <a:t> </a:t>
            </a:r>
          </a:p>
          <a:p>
            <a:pPr algn="ctr"/>
            <a:endParaRPr lang="en-US" sz="2400" dirty="0" smtClean="0"/>
          </a:p>
          <a:p>
            <a:pPr algn="ctr"/>
            <a:r>
              <a:rPr lang="en-US" sz="2400" dirty="0" smtClean="0"/>
              <a:t>Happy TRAILS</a:t>
            </a:r>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2502504"/>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normAutofit/>
          </a:bodyPr>
          <a:lstStyle/>
          <a:p>
            <a:r>
              <a:rPr lang="en-US" sz="2000" dirty="0" smtClean="0"/>
              <a:t>Welcome back</a:t>
            </a:r>
            <a:r>
              <a:rPr lang="en-US" sz="2000" dirty="0" smtClean="0"/>
              <a:t> </a:t>
            </a:r>
            <a:r>
              <a:rPr lang="en-US" sz="2000" dirty="0" smtClean="0"/>
              <a:t>Everyone!</a:t>
            </a:r>
            <a:endParaRPr lang="en-US" sz="2000" dirty="0"/>
          </a:p>
        </p:txBody>
      </p:sp>
      <p:sp>
        <p:nvSpPr>
          <p:cNvPr id="7" name="TextBox 6"/>
          <p:cNvSpPr txBox="1"/>
          <p:nvPr/>
        </p:nvSpPr>
        <p:spPr>
          <a:xfrm>
            <a:off x="161423" y="4761022"/>
            <a:ext cx="4515909" cy="1815882"/>
          </a:xfrm>
          <a:prstGeom prst="rect">
            <a:avLst/>
          </a:prstGeom>
          <a:noFill/>
        </p:spPr>
        <p:txBody>
          <a:bodyPr wrap="square" rtlCol="0">
            <a:spAutoFit/>
          </a:bodyPr>
          <a:lstStyle/>
          <a:p>
            <a:pPr lvl="0" algn="ctr" defTabSz="914400">
              <a:spcBef>
                <a:spcPct val="0"/>
              </a:spcBef>
              <a:defRPr/>
            </a:pPr>
            <a:r>
              <a:rPr lang="en-US" sz="1400" b="1" dirty="0" smtClean="0">
                <a:latin typeface="Arabic Typesetting" pitchFamily="66" charset="-78"/>
                <a:cs typeface="Arabic Typesetting" pitchFamily="66" charset="-78"/>
              </a:rPr>
              <a:t>Every class, please check your audio: Tools&gt;audio&gt;audio set up wizard</a:t>
            </a:r>
            <a:br>
              <a:rPr lang="en-US" sz="1400" b="1" dirty="0" smtClean="0">
                <a:latin typeface="Arabic Typesetting" pitchFamily="66" charset="-78"/>
                <a:cs typeface="Arabic Typesetting" pitchFamily="66" charset="-78"/>
              </a:rPr>
            </a:br>
            <a:r>
              <a:rPr lang="en-US" sz="1400" b="1" dirty="0" smtClean="0">
                <a:solidFill>
                  <a:srgbClr val="00B050"/>
                </a:solidFill>
                <a:latin typeface="Arabic Typesetting" pitchFamily="66" charset="-78"/>
                <a:cs typeface="Arabic Typesetting" pitchFamily="66" charset="-78"/>
              </a:rPr>
              <a:t>Green Check Good</a:t>
            </a:r>
            <a:r>
              <a:rPr lang="en-US" sz="1400" b="1" dirty="0" smtClean="0">
                <a:latin typeface="Arabic Typesetting" pitchFamily="66" charset="-78"/>
                <a:cs typeface="Arabic Typesetting" pitchFamily="66" charset="-78"/>
              </a:rPr>
              <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Red X-can’t hear </a:t>
            </a:r>
            <a:r>
              <a:rPr lang="en-US" sz="1400" b="1" dirty="0" smtClean="0">
                <a:latin typeface="Arabic Typesetting" pitchFamily="66" charset="-78"/>
                <a:cs typeface="Arabic Typesetting" pitchFamily="66" charset="-78"/>
              </a:rPr>
              <a:t>	</a:t>
            </a:r>
            <a:br>
              <a:rPr lang="en-US" sz="1400" b="1" dirty="0" smtClean="0">
                <a:latin typeface="Arabic Typesetting" pitchFamily="66" charset="-78"/>
                <a:cs typeface="Arabic Typesetting" pitchFamily="66" charset="-78"/>
              </a:rPr>
            </a:br>
            <a:r>
              <a:rPr lang="en-US" sz="1400" b="1" dirty="0" smtClean="0">
                <a:latin typeface="Arabic Typesetting" pitchFamily="66" charset="-78"/>
                <a:cs typeface="Arabic Typesetting" pitchFamily="66" charset="-78"/>
              </a:rPr>
              <a:t>(</a:t>
            </a:r>
            <a:r>
              <a:rPr lang="en-US" sz="1400" b="1" dirty="0" smtClean="0">
                <a:solidFill>
                  <a:srgbClr val="FF0000"/>
                </a:solidFill>
                <a:latin typeface="Arabic Typesetting" pitchFamily="66" charset="-78"/>
                <a:cs typeface="Arabic Typesetting" pitchFamily="66" charset="-78"/>
              </a:rPr>
              <a:t>contact tech support and be ready to use telephony</a:t>
            </a:r>
            <a:r>
              <a:rPr lang="en-US" sz="1400" b="1" dirty="0" smtClean="0">
                <a:latin typeface="Arabic Typesetting" pitchFamily="66" charset="-78"/>
                <a:cs typeface="Arabic Typesetting" pitchFamily="66" charset="-78"/>
              </a:rPr>
              <a:t>).</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Click on the Telephone icon and follow instructions on the screen.</a:t>
            </a:r>
            <a:endParaRPr lang="en-US" sz="1400" b="1" i="1" dirty="0">
              <a:latin typeface="Arabic Typesetting" pitchFamily="66" charset="-78"/>
              <a:cs typeface="Arabic Typesetting" pitchFamily="66" charset="-78"/>
            </a:endParaRPr>
          </a:p>
        </p:txBody>
      </p:sp>
      <p:sp>
        <p:nvSpPr>
          <p:cNvPr id="5" name="Content Placeholder 2"/>
          <p:cNvSpPr>
            <a:spLocks noGrp="1"/>
          </p:cNvSpPr>
          <p:nvPr>
            <p:ph idx="1"/>
          </p:nvPr>
        </p:nvSpPr>
        <p:spPr>
          <a:xfrm>
            <a:off x="3248486" y="1142999"/>
            <a:ext cx="5678745" cy="1348043"/>
          </a:xfrm>
        </p:spPr>
        <p:txBody>
          <a:bodyPr>
            <a:normAutofit fontScale="70000" lnSpcReduction="20000"/>
          </a:bodyPr>
          <a:lstStyle/>
          <a:p>
            <a:pPr algn="ctr">
              <a:buNone/>
            </a:pPr>
            <a:r>
              <a:rPr lang="en-US" dirty="0" smtClean="0"/>
              <a:t>“Be </a:t>
            </a:r>
            <a:r>
              <a:rPr lang="en-US" dirty="0" smtClean="0"/>
              <a:t>a yardstick of quality. Some people aren't used to an environment where excellence is expected</a:t>
            </a:r>
            <a:r>
              <a:rPr lang="en-US" dirty="0" smtClean="0"/>
              <a:t>.”</a:t>
            </a:r>
          </a:p>
          <a:p>
            <a:pPr algn="ctr">
              <a:buNone/>
            </a:pPr>
            <a:r>
              <a:rPr lang="en-US" dirty="0" smtClean="0"/>
              <a:t>						-Steve Jobs</a:t>
            </a:r>
          </a:p>
        </p:txBody>
      </p:sp>
      <p:sp>
        <p:nvSpPr>
          <p:cNvPr id="8" name="TextBox 7"/>
          <p:cNvSpPr txBox="1"/>
          <p:nvPr/>
        </p:nvSpPr>
        <p:spPr>
          <a:xfrm>
            <a:off x="218553" y="2930639"/>
            <a:ext cx="5422284" cy="830997"/>
          </a:xfrm>
          <a:prstGeom prst="rect">
            <a:avLst/>
          </a:prstGeom>
          <a:noFill/>
        </p:spPr>
        <p:txBody>
          <a:bodyPr wrap="square" rtlCol="0">
            <a:spAutoFit/>
          </a:bodyPr>
          <a:lstStyle/>
          <a:p>
            <a:pPr algn="ctr"/>
            <a:r>
              <a:rPr lang="en-US" sz="2400" dirty="0" smtClean="0"/>
              <a:t>What is somethin</a:t>
            </a:r>
            <a:r>
              <a:rPr lang="en-US" sz="2400" dirty="0" smtClean="0"/>
              <a:t>g you assess every day? </a:t>
            </a:r>
          </a:p>
          <a:p>
            <a:pPr algn="ctr"/>
            <a:r>
              <a:rPr lang="en-US" sz="2400" dirty="0" smtClean="0"/>
              <a:t>Be ready to let us know in the next slide.</a:t>
            </a:r>
            <a:endParaRPr lang="en-US" sz="2400" dirty="0"/>
          </a:p>
        </p:txBody>
      </p:sp>
      <p:pic>
        <p:nvPicPr>
          <p:cNvPr id="11" name="Picture 10"/>
          <p:cNvPicPr>
            <a:picLocks noChangeAspect="1"/>
          </p:cNvPicPr>
          <p:nvPr/>
        </p:nvPicPr>
        <p:blipFill>
          <a:blip r:embed="rId2"/>
          <a:stretch>
            <a:fillRect/>
          </a:stretch>
        </p:blipFill>
        <p:spPr>
          <a:xfrm>
            <a:off x="5640837" y="2930639"/>
            <a:ext cx="3121025" cy="281928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Lessons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Jen W.</a:t>
            </a:r>
          </a:p>
          <a:p>
            <a:r>
              <a:rPr lang="en-US" dirty="0" smtClean="0"/>
              <a:t>Dawn</a:t>
            </a:r>
          </a:p>
          <a:p>
            <a:r>
              <a:rPr lang="en-US" dirty="0" smtClean="0"/>
              <a:t>Sarah</a:t>
            </a:r>
          </a:p>
          <a:p>
            <a:r>
              <a:rPr lang="en-US" dirty="0" smtClean="0"/>
              <a:t>Doug</a:t>
            </a:r>
          </a:p>
          <a:p>
            <a:r>
              <a:rPr lang="en-US" dirty="0" smtClean="0"/>
              <a:t>Mike S.</a:t>
            </a:r>
          </a:p>
          <a:p>
            <a:r>
              <a:rPr lang="en-US" dirty="0" smtClean="0"/>
              <a:t>Nate</a:t>
            </a:r>
          </a:p>
          <a:p>
            <a:r>
              <a:rPr lang="en-US" dirty="0" smtClean="0"/>
              <a:t>Amy</a:t>
            </a:r>
          </a:p>
          <a:p>
            <a:r>
              <a:rPr lang="en-US" dirty="0" smtClean="0"/>
              <a:t>Shannon</a:t>
            </a:r>
          </a:p>
          <a:p>
            <a:r>
              <a:rPr lang="en-US" smtClean="0"/>
              <a:t>Michelle</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normAutofit lnSpcReduction="10000"/>
          </a:bodyPr>
          <a:lstStyle/>
          <a:p>
            <a:r>
              <a:rPr lang="en-US" dirty="0" smtClean="0"/>
              <a:t>A school board member suggests that given the district’s current financial challenges, “District media specialists should be replaced by aides who are less costly and can do essentially the same job.”</a:t>
            </a:r>
          </a:p>
          <a:p>
            <a:r>
              <a:rPr lang="en-US" dirty="0" smtClean="0"/>
              <a:t>Another board member asks your opinion.  How do you respond</a:t>
            </a:r>
            <a:r>
              <a:rPr lang="en-US" dirty="0" smtClean="0"/>
              <a:t>?</a:t>
            </a:r>
          </a:p>
          <a:p>
            <a:r>
              <a:rPr lang="en-US" dirty="0" smtClean="0"/>
              <a:t>How might assessment help bolster your argument?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a:xfrm>
            <a:off x="457200" y="1269921"/>
            <a:ext cx="8229600" cy="4525963"/>
          </a:xfrm>
        </p:spPr>
        <p:txBody>
          <a:bodyPr>
            <a:normAutofit fontScale="92500"/>
          </a:bodyPr>
          <a:lstStyle/>
          <a:p>
            <a:r>
              <a:rPr lang="en-US" dirty="0" smtClean="0"/>
              <a:t>A teacher is planning to have his middle school students research topics related to the Civil War.  He contends that given the wealth of information on the internet, and the tech savvy students in today’s culture, his class won’t need any instruction on locating information sources. Skipping this step will save time.</a:t>
            </a:r>
          </a:p>
          <a:p>
            <a:r>
              <a:rPr lang="en-US" dirty="0" smtClean="0"/>
              <a:t>How do you respond</a:t>
            </a:r>
            <a:r>
              <a:rPr lang="en-US" dirty="0" smtClean="0"/>
              <a:t>?</a:t>
            </a:r>
          </a:p>
          <a:p>
            <a:r>
              <a:rPr lang="en-US" dirty="0" smtClean="0"/>
              <a:t>How might assessment bolster your argument?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 Syndrome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http://www.youtube.com/watch?v=CXFEBbPIEOI</a:t>
            </a:r>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85000" lnSpcReduction="10000"/>
          </a:bodyPr>
          <a:lstStyle/>
          <a:p>
            <a:pPr algn="ctr">
              <a:buNone/>
            </a:pPr>
            <a:r>
              <a:rPr lang="en-US" b="1" dirty="0" smtClean="0"/>
              <a:t>	You may select from one of the following options. Write a 2-3 page paper describing your observations relating to collaboration. </a:t>
            </a:r>
          </a:p>
          <a:p>
            <a:r>
              <a:rPr lang="en-US" b="1" dirty="0" smtClean="0"/>
              <a:t>1. If you are a school media specialist, approach a teacher with a possible project for collaboration. If you are a teacher, approach a media specialist with a possible project for collaboration. </a:t>
            </a:r>
          </a:p>
          <a:p>
            <a:r>
              <a:rPr lang="en-US" b="1" dirty="0" smtClean="0"/>
              <a:t>2. Observe a media specialist presenting a lesson. </a:t>
            </a:r>
          </a:p>
          <a:p>
            <a:r>
              <a:rPr lang="en-US" b="1" dirty="0" smtClean="0"/>
              <a:t>3. Interview a school librarian about his/her collaboration experience.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92500" lnSpcReduction="20000"/>
          </a:bodyPr>
          <a:lstStyle/>
          <a:p>
            <a:pPr>
              <a:buNone/>
            </a:pPr>
            <a:endParaRPr lang="en-US" b="1" dirty="0" smtClean="0"/>
          </a:p>
          <a:p>
            <a:r>
              <a:rPr lang="en-US" dirty="0" smtClean="0"/>
              <a:t>Detailed description of the observation, discussion, or interview. 	</a:t>
            </a:r>
          </a:p>
          <a:p>
            <a:r>
              <a:rPr lang="en-US" dirty="0" smtClean="0"/>
              <a:t>What is your evaluation of the collaboration that occurred? How effective was the collaboration 	</a:t>
            </a:r>
          </a:p>
          <a:p>
            <a:r>
              <a:rPr lang="en-US" dirty="0" smtClean="0"/>
              <a:t>Collaboration 	A meaningful lesson was observed, created, or discussed in an interview. 	</a:t>
            </a:r>
          </a:p>
          <a:p>
            <a:r>
              <a:rPr lang="en-US" dirty="0" smtClean="0"/>
              <a:t>Suggestions for Improvement 	What could this media specialist or you have done to improve the collaboration?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250250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600200"/>
            <a:ext cx="8420100" cy="4525963"/>
          </a:xfrm>
        </p:spPr>
        <p:txBody>
          <a:bodyPr>
            <a:normAutofit/>
          </a:bodyPr>
          <a:lstStyle/>
          <a:p>
            <a:r>
              <a:rPr lang="en-US" dirty="0" smtClean="0"/>
              <a:t>Housekeeping</a:t>
            </a:r>
          </a:p>
          <a:p>
            <a:r>
              <a:rPr lang="en-US" dirty="0" smtClean="0"/>
              <a:t>Self Assessment</a:t>
            </a:r>
            <a:endParaRPr lang="en-US" dirty="0" smtClean="0"/>
          </a:p>
          <a:p>
            <a:r>
              <a:rPr lang="en-US" dirty="0" smtClean="0"/>
              <a:t>Happy TRAILS</a:t>
            </a:r>
          </a:p>
          <a:p>
            <a:r>
              <a:rPr lang="en-US" dirty="0" smtClean="0"/>
              <a:t>Sharing some lessons</a:t>
            </a:r>
          </a:p>
          <a:p>
            <a:r>
              <a:rPr lang="en-US" dirty="0" smtClean="0"/>
              <a:t>Group Project</a:t>
            </a: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5002721"/>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a:xfrm>
            <a:off x="457200" y="1600200"/>
            <a:ext cx="8457818" cy="4525963"/>
          </a:xfrm>
        </p:spPr>
        <p:txBody>
          <a:bodyPr>
            <a:normAutofit/>
          </a:bodyPr>
          <a:lstStyle/>
          <a:p>
            <a:r>
              <a:rPr lang="en-US" dirty="0" smtClean="0"/>
              <a:t>Hand in your </a:t>
            </a:r>
            <a:r>
              <a:rPr lang="en-US" dirty="0" smtClean="0"/>
              <a:t>Information Literacy Lessons</a:t>
            </a:r>
            <a:endParaRPr lang="en-US" dirty="0" smtClean="0"/>
          </a:p>
          <a:p>
            <a:r>
              <a:rPr lang="en-US" dirty="0" smtClean="0"/>
              <a:t>Spring Break</a:t>
            </a:r>
          </a:p>
          <a:p>
            <a:pPr lvl="1"/>
            <a:r>
              <a:rPr lang="en-US" dirty="0" smtClean="0"/>
              <a:t>Not next week</a:t>
            </a:r>
          </a:p>
          <a:p>
            <a:pPr lvl="1"/>
            <a:r>
              <a:rPr lang="en-US" dirty="0" smtClean="0"/>
              <a:t>March 26th</a:t>
            </a:r>
          </a:p>
          <a:p>
            <a:r>
              <a:rPr lang="en-US" dirty="0" smtClean="0"/>
              <a:t>ICE </a:t>
            </a:r>
            <a:r>
              <a:rPr lang="en-US" dirty="0" smtClean="0"/>
              <a:t>standing Conference </a:t>
            </a:r>
            <a:r>
              <a:rPr lang="en-US" dirty="0" smtClean="0"/>
              <a:t> </a:t>
            </a:r>
          </a:p>
          <a:p>
            <a:pPr lvl="1"/>
            <a:r>
              <a:rPr lang="en-US" dirty="0" smtClean="0">
                <a:hlinkClick r:id="rId2"/>
              </a:rPr>
              <a:t>http</a:t>
            </a:r>
            <a:r>
              <a:rPr lang="en-US" dirty="0" smtClean="0">
                <a:hlinkClick r:id="rId2"/>
              </a:rPr>
              <a:t>://www.icewiki.info</a:t>
            </a:r>
            <a:r>
              <a:rPr lang="en-US" dirty="0" smtClean="0">
                <a:hlinkClick r:id="rId2"/>
              </a:rPr>
              <a:t>/</a:t>
            </a:r>
            <a:r>
              <a:rPr lang="en-US" dirty="0" smtClean="0"/>
              <a:t> </a:t>
            </a:r>
          </a:p>
          <a:p>
            <a:endParaRPr lang="en-US" dirty="0" smtClean="0"/>
          </a:p>
          <a:p>
            <a:endParaRPr lang="en-US" dirty="0" smtClean="0"/>
          </a:p>
          <a:p>
            <a:pPr lvl="1"/>
            <a:endParaRPr lang="en-US" dirty="0" smtClean="0"/>
          </a:p>
          <a:p>
            <a:pPr lvl="1"/>
            <a:endParaRPr lang="en-US" dirty="0" smtClean="0"/>
          </a:p>
          <a:p>
            <a:pPr marL="457200" lvl="1" indent="0">
              <a:buNone/>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08070592"/>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 Summit</a:t>
            </a:r>
            <a:endParaRPr lang="en-US" dirty="0"/>
          </a:p>
        </p:txBody>
      </p:sp>
      <p:pic>
        <p:nvPicPr>
          <p:cNvPr id="4" name="Picture 3"/>
          <p:cNvPicPr>
            <a:picLocks noChangeAspect="1"/>
          </p:cNvPicPr>
          <p:nvPr/>
        </p:nvPicPr>
        <p:blipFill>
          <a:blip r:embed="rId2"/>
          <a:stretch>
            <a:fillRect/>
          </a:stretch>
        </p:blipFill>
        <p:spPr>
          <a:xfrm>
            <a:off x="1042832" y="1856070"/>
            <a:ext cx="7643968" cy="4004979"/>
          </a:xfrm>
          <a:prstGeom prst="rect">
            <a:avLst/>
          </a:prstGeom>
        </p:spPr>
      </p:pic>
      <p:sp>
        <p:nvSpPr>
          <p:cNvPr id="5" name="Rectangle 4"/>
          <p:cNvSpPr/>
          <p:nvPr/>
        </p:nvSpPr>
        <p:spPr>
          <a:xfrm>
            <a:off x="2636340" y="5861049"/>
            <a:ext cx="4506362" cy="369332"/>
          </a:xfrm>
          <a:prstGeom prst="rect">
            <a:avLst/>
          </a:prstGeom>
        </p:spPr>
        <p:txBody>
          <a:bodyPr wrap="none">
            <a:spAutoFit/>
          </a:bodyPr>
          <a:lstStyle/>
          <a:p>
            <a:r>
              <a:rPr lang="en-US" dirty="0" smtClean="0">
                <a:hlinkClick r:id="rId3"/>
              </a:rPr>
              <a:t>http://www.morainevalley.edu/infolitsummit/</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p:txBody>
          <a:bodyPr/>
          <a:lstStyle/>
          <a:p>
            <a:r>
              <a:rPr lang="en-US" u="sng" dirty="0" smtClean="0"/>
              <a:t>Let’s Talk 2.0</a:t>
            </a:r>
            <a:r>
              <a:rPr lang="en-US" u="sng" dirty="0" smtClean="0"/>
              <a:t> </a:t>
            </a:r>
            <a:r>
              <a:rPr lang="en-US" dirty="0" smtClean="0"/>
              <a:t> by </a:t>
            </a:r>
            <a:r>
              <a:rPr lang="en-US" dirty="0" err="1" smtClean="0"/>
              <a:t>Knobel</a:t>
            </a:r>
            <a:r>
              <a:rPr lang="en-US" dirty="0" smtClean="0"/>
              <a:t>, Wilber</a:t>
            </a:r>
          </a:p>
          <a:p>
            <a:r>
              <a:rPr lang="en-US" dirty="0" smtClean="0"/>
              <a:t>Have </a:t>
            </a:r>
            <a:r>
              <a:rPr lang="en-US" dirty="0" smtClean="0"/>
              <a:t>a question </a:t>
            </a:r>
            <a:r>
              <a:rPr lang="en-US" dirty="0" smtClean="0"/>
              <a:t>prepared for Jim Peterson. </a:t>
            </a:r>
          </a:p>
          <a:p>
            <a:r>
              <a:rPr lang="en-US" dirty="0" smtClean="0"/>
              <a:t>Have </a:t>
            </a:r>
            <a:r>
              <a:rPr lang="en-US" dirty="0" smtClean="0"/>
              <a:t>a Web 2.0 site to share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Peterson</a:t>
            </a:r>
            <a:endParaRPr lang="en-US" dirty="0"/>
          </a:p>
        </p:txBody>
      </p:sp>
      <p:sp>
        <p:nvSpPr>
          <p:cNvPr id="3" name="Content Placeholder 2"/>
          <p:cNvSpPr>
            <a:spLocks noGrp="1"/>
          </p:cNvSpPr>
          <p:nvPr>
            <p:ph idx="1"/>
          </p:nvPr>
        </p:nvSpPr>
        <p:spPr>
          <a:xfrm>
            <a:off x="457200" y="2552700"/>
            <a:ext cx="8229600" cy="3632200"/>
          </a:xfrm>
        </p:spPr>
        <p:txBody>
          <a:bodyPr>
            <a:normAutofit/>
          </a:bodyPr>
          <a:lstStyle/>
          <a:p>
            <a:r>
              <a:rPr lang="en-US" dirty="0" smtClean="0"/>
              <a:t>Students Involved in Technology</a:t>
            </a:r>
          </a:p>
          <a:p>
            <a:r>
              <a:rPr lang="en-US" dirty="0" smtClean="0"/>
              <a:t>Moveable Feast</a:t>
            </a:r>
          </a:p>
          <a:p>
            <a:r>
              <a:rPr lang="en-US" dirty="0" smtClean="0"/>
              <a:t>Illinois Computing Educators</a:t>
            </a:r>
          </a:p>
          <a:p>
            <a:r>
              <a:rPr lang="en-US" dirty="0" smtClean="0"/>
              <a:t>Illini Data</a:t>
            </a:r>
          </a:p>
          <a:p>
            <a:r>
              <a:rPr lang="en-US" dirty="0" smtClean="0"/>
              <a:t>Illini Cloud</a:t>
            </a:r>
          </a:p>
          <a:p>
            <a:r>
              <a:rPr lang="en-US" dirty="0" smtClean="0"/>
              <a:t>President Illinois Chief Technology Officers</a:t>
            </a:r>
            <a:endParaRPr lang="en-US" dirty="0"/>
          </a:p>
        </p:txBody>
      </p:sp>
      <p:pic>
        <p:nvPicPr>
          <p:cNvPr id="6" name="Picture 5"/>
          <p:cNvPicPr>
            <a:picLocks noChangeAspect="1"/>
          </p:cNvPicPr>
          <p:nvPr/>
        </p:nvPicPr>
        <p:blipFill>
          <a:blip r:embed="rId2"/>
          <a:stretch>
            <a:fillRect/>
          </a:stretch>
        </p:blipFill>
        <p:spPr>
          <a:xfrm>
            <a:off x="1079500" y="630238"/>
            <a:ext cx="6985000" cy="1574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Illini Cloud</a:t>
            </a:r>
            <a:endParaRPr lang="en-US" dirty="0"/>
          </a:p>
        </p:txBody>
      </p:sp>
      <p:sp>
        <p:nvSpPr>
          <p:cNvPr id="3" name="Content Placeholder 2"/>
          <p:cNvSpPr>
            <a:spLocks noGrp="1"/>
          </p:cNvSpPr>
          <p:nvPr>
            <p:ph idx="1"/>
          </p:nvPr>
        </p:nvSpPr>
        <p:spPr>
          <a:xfrm>
            <a:off x="457200" y="1600201"/>
            <a:ext cx="8229600" cy="1806668"/>
          </a:xfrm>
        </p:spPr>
        <p:txBody>
          <a:bodyPr/>
          <a:lstStyle/>
          <a:p>
            <a:r>
              <a:rPr lang="en-US" dirty="0" smtClean="0">
                <a:hlinkClick r:id="rId2"/>
              </a:rPr>
              <a:t>http://www.youtube.com/watch?v=</a:t>
            </a:r>
            <a:r>
              <a:rPr lang="en-US" dirty="0" smtClean="0">
                <a:hlinkClick r:id="rId2"/>
              </a:rPr>
              <a:t>U2AG07BOegw</a:t>
            </a:r>
            <a:r>
              <a:rPr lang="en-US" dirty="0" smtClean="0"/>
              <a:t> </a:t>
            </a:r>
            <a:endParaRPr lang="en-US" dirty="0"/>
          </a:p>
        </p:txBody>
      </p:sp>
      <p:pic>
        <p:nvPicPr>
          <p:cNvPr id="4" name="Picture 3"/>
          <p:cNvPicPr>
            <a:picLocks noChangeAspect="1"/>
          </p:cNvPicPr>
          <p:nvPr/>
        </p:nvPicPr>
        <p:blipFill>
          <a:blip r:embed="rId3"/>
          <a:stretch>
            <a:fillRect/>
          </a:stretch>
        </p:blipFill>
        <p:spPr>
          <a:xfrm>
            <a:off x="1844064" y="2663279"/>
            <a:ext cx="5719729" cy="381661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16626</TotalTime>
  <Words>876</Words>
  <Application>Microsoft Macintosh PowerPoint</Application>
  <PresentationFormat>On-screen Show (4:3)</PresentationFormat>
  <Paragraphs>167</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Office Theme</vt:lpstr>
      <vt:lpstr>Information Literacy Instruction for School Libraries</vt:lpstr>
      <vt:lpstr>Welcome back Everyone!</vt:lpstr>
      <vt:lpstr>Question of the week</vt:lpstr>
      <vt:lpstr>Agenda</vt:lpstr>
      <vt:lpstr>Housekeeping</vt:lpstr>
      <vt:lpstr>Information Literacy Summit</vt:lpstr>
      <vt:lpstr>For Next Time</vt:lpstr>
      <vt:lpstr>Jim Peterson</vt:lpstr>
      <vt:lpstr>Illini Cloud</vt:lpstr>
      <vt:lpstr>The Big Picture</vt:lpstr>
      <vt:lpstr>Self Assessment</vt:lpstr>
      <vt:lpstr>Who’s Grading This</vt:lpstr>
      <vt:lpstr>Why do we assess?</vt:lpstr>
      <vt:lpstr>Slide 14</vt:lpstr>
      <vt:lpstr>How do we best assess a student’s information literacy?</vt:lpstr>
      <vt:lpstr>Assessment Purposes</vt:lpstr>
      <vt:lpstr>TRAILS Preview</vt:lpstr>
      <vt:lpstr>TRAILS Preview</vt:lpstr>
      <vt:lpstr>Question of the week</vt:lpstr>
      <vt:lpstr>Your Lessons</vt:lpstr>
      <vt:lpstr>Scenario 1</vt:lpstr>
      <vt:lpstr>Scenario 2</vt:lpstr>
      <vt:lpstr>Information Overload Syndrome</vt:lpstr>
      <vt:lpstr>Explorations in Collaboration Assignment </vt:lpstr>
      <vt:lpstr>Explorations in Collaboration Assignment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Instruction for School Libraries</dc:title>
  <dc:creator>Chris Bohne</dc:creator>
  <cp:lastModifiedBy>Chris Bohne</cp:lastModifiedBy>
  <cp:revision>44</cp:revision>
  <dcterms:created xsi:type="dcterms:W3CDTF">2012-03-03T15:10:44Z</dcterms:created>
  <dcterms:modified xsi:type="dcterms:W3CDTF">2012-03-05T22:46:24Z</dcterms:modified>
</cp:coreProperties>
</file>